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Bold" charset="1" panose="02000000000000000000"/>
      <p:regular r:id="rId25"/>
    </p:embeddedFont>
    <p:embeddedFont>
      <p:font typeface="Canva Sans Bold" charset="1" panose="020B0803030501040103"/>
      <p:regular r:id="rId26"/>
    </p:embeddedFont>
    <p:embeddedFont>
      <p:font typeface="Poppins Semi-Bold" charset="1" panose="00000700000000000000"/>
      <p:regular r:id="rId27"/>
    </p:embeddedFont>
    <p:embeddedFont>
      <p:font typeface="Poppins" charset="1" panose="00000500000000000000"/>
      <p:regular r:id="rId28"/>
    </p:embeddedFont>
    <p:embeddedFont>
      <p:font typeface="Poppins Medium" charset="1" panose="000006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6298" y="708160"/>
            <a:ext cx="14695404" cy="8870680"/>
          </a:xfrm>
          <a:custGeom>
            <a:avLst/>
            <a:gdLst/>
            <a:ahLst/>
            <a:cxnLst/>
            <a:rect r="r" b="b" t="t" l="l"/>
            <a:pathLst>
              <a:path h="8870680" w="14695404">
                <a:moveTo>
                  <a:pt x="0" y="0"/>
                </a:moveTo>
                <a:lnTo>
                  <a:pt x="14695404" y="0"/>
                </a:lnTo>
                <a:lnTo>
                  <a:pt x="14695404" y="8870680"/>
                </a:lnTo>
                <a:lnTo>
                  <a:pt x="0" y="887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98065" y="2045416"/>
            <a:ext cx="6020380" cy="6447529"/>
          </a:xfrm>
          <a:custGeom>
            <a:avLst/>
            <a:gdLst/>
            <a:ahLst/>
            <a:cxnLst/>
            <a:rect r="r" b="b" t="t" l="l"/>
            <a:pathLst>
              <a:path h="6447529" w="6020380">
                <a:moveTo>
                  <a:pt x="0" y="0"/>
                </a:moveTo>
                <a:lnTo>
                  <a:pt x="6020381" y="0"/>
                </a:lnTo>
                <a:lnTo>
                  <a:pt x="6020381" y="6447529"/>
                </a:lnTo>
                <a:lnTo>
                  <a:pt x="0" y="6447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47160" y="7853957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7" y="0"/>
                </a:lnTo>
                <a:lnTo>
                  <a:pt x="829317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33600" y="2440745"/>
            <a:ext cx="6635847" cy="370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57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Role of Gamification in Digital Marketing Strategies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3600" y="6278841"/>
            <a:ext cx="4020369" cy="28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MKTG 612 Marketing Analytics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9052" y="8986090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5" y="0"/>
                </a:lnTo>
                <a:lnTo>
                  <a:pt x="19684365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4108" y="226292"/>
            <a:ext cx="10467219" cy="1275098"/>
          </a:xfrm>
          <a:custGeom>
            <a:avLst/>
            <a:gdLst/>
            <a:ahLst/>
            <a:cxnLst/>
            <a:rect r="r" b="b" t="t" l="l"/>
            <a:pathLst>
              <a:path h="1275098" w="10467219">
                <a:moveTo>
                  <a:pt x="0" y="0"/>
                </a:moveTo>
                <a:lnTo>
                  <a:pt x="10467219" y="0"/>
                </a:lnTo>
                <a:lnTo>
                  <a:pt x="10467219" y="1275097"/>
                </a:lnTo>
                <a:lnTo>
                  <a:pt x="0" y="1275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5724" y="2238407"/>
            <a:ext cx="8511852" cy="6341330"/>
          </a:xfrm>
          <a:custGeom>
            <a:avLst/>
            <a:gdLst/>
            <a:ahLst/>
            <a:cxnLst/>
            <a:rect r="r" b="b" t="t" l="l"/>
            <a:pathLst>
              <a:path h="6341330" w="8511852">
                <a:moveTo>
                  <a:pt x="0" y="0"/>
                </a:moveTo>
                <a:lnTo>
                  <a:pt x="8511852" y="0"/>
                </a:lnTo>
                <a:lnTo>
                  <a:pt x="8511852" y="6341329"/>
                </a:lnTo>
                <a:lnTo>
                  <a:pt x="0" y="6341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375231"/>
            <a:ext cx="8756383" cy="6203609"/>
          </a:xfrm>
          <a:custGeom>
            <a:avLst/>
            <a:gdLst/>
            <a:ahLst/>
            <a:cxnLst/>
            <a:rect r="r" b="b" t="t" l="l"/>
            <a:pathLst>
              <a:path h="6203609" w="8756383">
                <a:moveTo>
                  <a:pt x="0" y="0"/>
                </a:moveTo>
                <a:lnTo>
                  <a:pt x="8756383" y="0"/>
                </a:lnTo>
                <a:lnTo>
                  <a:pt x="8756383" y="6203609"/>
                </a:lnTo>
                <a:lnTo>
                  <a:pt x="0" y="6203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5" t="0" r="-33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87769" y="584826"/>
            <a:ext cx="9035331" cy="653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496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Spider chart and PCA 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8753346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41163" y="2343639"/>
            <a:ext cx="28368113" cy="5118221"/>
            <a:chOff x="0" y="0"/>
            <a:chExt cx="2295958" cy="4142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5958" cy="414241"/>
            </a:xfrm>
            <a:custGeom>
              <a:avLst/>
              <a:gdLst/>
              <a:ahLst/>
              <a:cxnLst/>
              <a:rect r="r" b="b" t="t" l="l"/>
              <a:pathLst>
                <a:path h="414241" w="2295958">
                  <a:moveTo>
                    <a:pt x="2092758" y="0"/>
                  </a:moveTo>
                  <a:cubicBezTo>
                    <a:pt x="2204982" y="0"/>
                    <a:pt x="2295958" y="92731"/>
                    <a:pt x="2295958" y="207120"/>
                  </a:cubicBezTo>
                  <a:cubicBezTo>
                    <a:pt x="2295958" y="321510"/>
                    <a:pt x="2204982" y="414241"/>
                    <a:pt x="2092758" y="414241"/>
                  </a:cubicBezTo>
                  <a:lnTo>
                    <a:pt x="203200" y="414241"/>
                  </a:lnTo>
                  <a:cubicBezTo>
                    <a:pt x="90976" y="414241"/>
                    <a:pt x="0" y="321510"/>
                    <a:pt x="0" y="207120"/>
                  </a:cubicBezTo>
                  <a:cubicBezTo>
                    <a:pt x="0" y="927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95958" cy="452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28303" y="1028700"/>
            <a:ext cx="6364125" cy="7014567"/>
          </a:xfrm>
          <a:custGeom>
            <a:avLst/>
            <a:gdLst/>
            <a:ahLst/>
            <a:cxnLst/>
            <a:rect r="r" b="b" t="t" l="l"/>
            <a:pathLst>
              <a:path h="7014567" w="6364125">
                <a:moveTo>
                  <a:pt x="0" y="0"/>
                </a:moveTo>
                <a:lnTo>
                  <a:pt x="6364125" y="0"/>
                </a:lnTo>
                <a:lnTo>
                  <a:pt x="6364125" y="7014567"/>
                </a:lnTo>
                <a:lnTo>
                  <a:pt x="0" y="701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25466" y="379522"/>
            <a:ext cx="1267668" cy="1298357"/>
          </a:xfrm>
          <a:custGeom>
            <a:avLst/>
            <a:gdLst/>
            <a:ahLst/>
            <a:cxnLst/>
            <a:rect r="r" b="b" t="t" l="l"/>
            <a:pathLst>
              <a:path h="1298357" w="1267668">
                <a:moveTo>
                  <a:pt x="0" y="0"/>
                </a:moveTo>
                <a:lnTo>
                  <a:pt x="1267668" y="0"/>
                </a:lnTo>
                <a:lnTo>
                  <a:pt x="1267668" y="1298356"/>
                </a:lnTo>
                <a:lnTo>
                  <a:pt x="0" y="129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1700" y="1931328"/>
            <a:ext cx="7315200" cy="412311"/>
          </a:xfrm>
          <a:custGeom>
            <a:avLst/>
            <a:gdLst/>
            <a:ahLst/>
            <a:cxnLst/>
            <a:rect r="r" b="b" t="t" l="l"/>
            <a:pathLst>
              <a:path h="412311" w="7315200">
                <a:moveTo>
                  <a:pt x="0" y="0"/>
                </a:moveTo>
                <a:lnTo>
                  <a:pt x="7315200" y="0"/>
                </a:lnTo>
                <a:lnTo>
                  <a:pt x="7315200" y="412311"/>
                </a:lnTo>
                <a:lnTo>
                  <a:pt x="0" y="412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4641" y="5770110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7849" y="305627"/>
            <a:ext cx="9127451" cy="151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38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 Insights for Customer Satisfaction and Purchase Likelihood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6527" y="2562191"/>
            <a:ext cx="10993307" cy="538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</a:pPr>
            <a:r>
              <a:rPr lang="en-US" sz="3574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3: Engaged Enthusiasts</a:t>
            </a:r>
          </a:p>
          <a:p>
            <a:pPr algn="l" marL="771645" indent="-385823" lvl="1">
              <a:lnSpc>
                <a:spcPts val="4503"/>
              </a:lnSpc>
              <a:buFont typeface="Arial"/>
              <a:buChar char="•"/>
            </a:pPr>
            <a:r>
              <a:rPr lang="en-US" b="true" sz="35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Personalization boosts satisfaction and loyalty.</a:t>
            </a:r>
          </a:p>
          <a:p>
            <a:pPr algn="l" marL="771645" indent="-385823" lvl="1">
              <a:lnSpc>
                <a:spcPts val="4503"/>
              </a:lnSpc>
              <a:buFont typeface="Arial"/>
              <a:buChar char="•"/>
            </a:pPr>
            <a:r>
              <a:rPr lang="en-US" b="true" sz="35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Advanced gamification (leaderboards, competitions) increases engagement and purchases.</a:t>
            </a:r>
          </a:p>
          <a:p>
            <a:pPr algn="l" marL="771645" indent="-385823" lvl="1">
              <a:lnSpc>
                <a:spcPts val="4503"/>
              </a:lnSpc>
              <a:buFont typeface="Arial"/>
              <a:buChar char="•"/>
            </a:pPr>
            <a:r>
              <a:rPr lang="en-US" b="true" sz="35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Exclusive rewards drive repeat purchases.</a:t>
            </a:r>
          </a:p>
          <a:p>
            <a:pPr algn="l">
              <a:lnSpc>
                <a:spcPts val="5171"/>
              </a:lnSpc>
            </a:pPr>
          </a:p>
          <a:p>
            <a:pPr algn="l">
              <a:lnSpc>
                <a:spcPts val="564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8753346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41163" y="2343639"/>
            <a:ext cx="28368113" cy="5394648"/>
            <a:chOff x="0" y="0"/>
            <a:chExt cx="2295958" cy="4366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5958" cy="436613"/>
            </a:xfrm>
            <a:custGeom>
              <a:avLst/>
              <a:gdLst/>
              <a:ahLst/>
              <a:cxnLst/>
              <a:rect r="r" b="b" t="t" l="l"/>
              <a:pathLst>
                <a:path h="436613" w="2295958">
                  <a:moveTo>
                    <a:pt x="2092758" y="0"/>
                  </a:moveTo>
                  <a:cubicBezTo>
                    <a:pt x="2204982" y="0"/>
                    <a:pt x="2295958" y="97739"/>
                    <a:pt x="2295958" y="218306"/>
                  </a:cubicBezTo>
                  <a:cubicBezTo>
                    <a:pt x="2295958" y="338874"/>
                    <a:pt x="2204982" y="436613"/>
                    <a:pt x="2092758" y="436613"/>
                  </a:cubicBezTo>
                  <a:lnTo>
                    <a:pt x="203200" y="436613"/>
                  </a:lnTo>
                  <a:cubicBezTo>
                    <a:pt x="90976" y="436613"/>
                    <a:pt x="0" y="338874"/>
                    <a:pt x="0" y="218306"/>
                  </a:cubicBezTo>
                  <a:cubicBezTo>
                    <a:pt x="0" y="977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95958" cy="474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09834" y="1344661"/>
            <a:ext cx="6364125" cy="7014567"/>
          </a:xfrm>
          <a:custGeom>
            <a:avLst/>
            <a:gdLst/>
            <a:ahLst/>
            <a:cxnLst/>
            <a:rect r="r" b="b" t="t" l="l"/>
            <a:pathLst>
              <a:path h="7014567" w="6364125">
                <a:moveTo>
                  <a:pt x="0" y="0"/>
                </a:moveTo>
                <a:lnTo>
                  <a:pt x="6364125" y="0"/>
                </a:lnTo>
                <a:lnTo>
                  <a:pt x="6364125" y="7014567"/>
                </a:lnTo>
                <a:lnTo>
                  <a:pt x="0" y="701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44641" y="379522"/>
            <a:ext cx="1267668" cy="1298357"/>
          </a:xfrm>
          <a:custGeom>
            <a:avLst/>
            <a:gdLst/>
            <a:ahLst/>
            <a:cxnLst/>
            <a:rect r="r" b="b" t="t" l="l"/>
            <a:pathLst>
              <a:path h="1298357" w="1267668">
                <a:moveTo>
                  <a:pt x="0" y="0"/>
                </a:moveTo>
                <a:lnTo>
                  <a:pt x="1267668" y="0"/>
                </a:lnTo>
                <a:lnTo>
                  <a:pt x="1267668" y="1298356"/>
                </a:lnTo>
                <a:lnTo>
                  <a:pt x="0" y="1298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1700" y="1931328"/>
            <a:ext cx="7315200" cy="412311"/>
          </a:xfrm>
          <a:custGeom>
            <a:avLst/>
            <a:gdLst/>
            <a:ahLst/>
            <a:cxnLst/>
            <a:rect r="r" b="b" t="t" l="l"/>
            <a:pathLst>
              <a:path h="412311" w="7315200">
                <a:moveTo>
                  <a:pt x="0" y="0"/>
                </a:moveTo>
                <a:lnTo>
                  <a:pt x="7315200" y="0"/>
                </a:lnTo>
                <a:lnTo>
                  <a:pt x="7315200" y="412311"/>
                </a:lnTo>
                <a:lnTo>
                  <a:pt x="0" y="412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4641" y="5770110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7849" y="305627"/>
            <a:ext cx="9127451" cy="151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38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 Insights for Customer Satisfaction and Purchase Likelihood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7849" y="2562191"/>
            <a:ext cx="10993307" cy="44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1"/>
              </a:lnSpc>
            </a:pPr>
            <a:r>
              <a:rPr lang="en-US" sz="3374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r>
              <a:rPr lang="en-US" sz="3374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egment 1: Casual Participants</a:t>
            </a:r>
          </a:p>
          <a:p>
            <a:pPr algn="l" marL="728467" indent="-364233" lvl="1">
              <a:lnSpc>
                <a:spcPts val="4251"/>
              </a:lnSpc>
              <a:buFont typeface="Arial"/>
              <a:buChar char="•"/>
            </a:pPr>
            <a:r>
              <a:rPr lang="en-US" b="true" sz="33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Simplified features (quizzes, instant rewards) increase participation.</a:t>
            </a:r>
          </a:p>
          <a:p>
            <a:pPr algn="l" marL="728467" indent="-364233" lvl="1">
              <a:lnSpc>
                <a:spcPts val="4251"/>
              </a:lnSpc>
              <a:buFont typeface="Arial"/>
              <a:buChar char="•"/>
            </a:pPr>
            <a:r>
              <a:rPr lang="en-US" b="true" sz="33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Immediate incentives (discounts) influence behavior.</a:t>
            </a:r>
          </a:p>
          <a:p>
            <a:pPr algn="l" marL="728467" indent="-364233" lvl="1">
              <a:lnSpc>
                <a:spcPts val="4251"/>
              </a:lnSpc>
              <a:buFont typeface="Arial"/>
              <a:buChar char="•"/>
            </a:pPr>
            <a:r>
              <a:rPr lang="en-US" b="true" sz="33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Mobile and social media-friendly campaigns reduce barriers.</a:t>
            </a:r>
          </a:p>
          <a:p>
            <a:pPr algn="l">
              <a:lnSpc>
                <a:spcPts val="539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8753346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41163" y="2343639"/>
            <a:ext cx="28368113" cy="4624601"/>
            <a:chOff x="0" y="0"/>
            <a:chExt cx="2295958" cy="374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5958" cy="374290"/>
            </a:xfrm>
            <a:custGeom>
              <a:avLst/>
              <a:gdLst/>
              <a:ahLst/>
              <a:cxnLst/>
              <a:rect r="r" b="b" t="t" l="l"/>
              <a:pathLst>
                <a:path h="374290" w="2295958">
                  <a:moveTo>
                    <a:pt x="2092758" y="0"/>
                  </a:moveTo>
                  <a:cubicBezTo>
                    <a:pt x="2204982" y="0"/>
                    <a:pt x="2295958" y="83788"/>
                    <a:pt x="2295958" y="187145"/>
                  </a:cubicBezTo>
                  <a:cubicBezTo>
                    <a:pt x="2295958" y="290502"/>
                    <a:pt x="2204982" y="374290"/>
                    <a:pt x="2092758" y="374290"/>
                  </a:cubicBezTo>
                  <a:lnTo>
                    <a:pt x="203200" y="374290"/>
                  </a:lnTo>
                  <a:cubicBezTo>
                    <a:pt x="90976" y="374290"/>
                    <a:pt x="0" y="290502"/>
                    <a:pt x="0" y="187145"/>
                  </a:cubicBezTo>
                  <a:cubicBezTo>
                    <a:pt x="0" y="837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95958" cy="412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895175" y="1598816"/>
            <a:ext cx="6364125" cy="7014567"/>
          </a:xfrm>
          <a:custGeom>
            <a:avLst/>
            <a:gdLst/>
            <a:ahLst/>
            <a:cxnLst/>
            <a:rect r="r" b="b" t="t" l="l"/>
            <a:pathLst>
              <a:path h="7014567" w="6364125">
                <a:moveTo>
                  <a:pt x="0" y="0"/>
                </a:moveTo>
                <a:lnTo>
                  <a:pt x="6364125" y="0"/>
                </a:lnTo>
                <a:lnTo>
                  <a:pt x="6364125" y="7014567"/>
                </a:lnTo>
                <a:lnTo>
                  <a:pt x="0" y="7014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06291" y="632971"/>
            <a:ext cx="1267668" cy="1298357"/>
          </a:xfrm>
          <a:custGeom>
            <a:avLst/>
            <a:gdLst/>
            <a:ahLst/>
            <a:cxnLst/>
            <a:rect r="r" b="b" t="t" l="l"/>
            <a:pathLst>
              <a:path h="1298357" w="1267668">
                <a:moveTo>
                  <a:pt x="0" y="0"/>
                </a:moveTo>
                <a:lnTo>
                  <a:pt x="1267668" y="0"/>
                </a:lnTo>
                <a:lnTo>
                  <a:pt x="1267668" y="1298357"/>
                </a:lnTo>
                <a:lnTo>
                  <a:pt x="0" y="1298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1700" y="1931328"/>
            <a:ext cx="7315200" cy="412311"/>
          </a:xfrm>
          <a:custGeom>
            <a:avLst/>
            <a:gdLst/>
            <a:ahLst/>
            <a:cxnLst/>
            <a:rect r="r" b="b" t="t" l="l"/>
            <a:pathLst>
              <a:path h="412311" w="7315200">
                <a:moveTo>
                  <a:pt x="0" y="0"/>
                </a:moveTo>
                <a:lnTo>
                  <a:pt x="7315200" y="0"/>
                </a:lnTo>
                <a:lnTo>
                  <a:pt x="7315200" y="412311"/>
                </a:lnTo>
                <a:lnTo>
                  <a:pt x="0" y="412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4641" y="5770110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7849" y="305627"/>
            <a:ext cx="9127451" cy="151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38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 Insights for Customer Satisfaction and Purchase Likelihood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7849" y="2901382"/>
            <a:ext cx="7992098" cy="2868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</a:pPr>
            <a:r>
              <a:rPr lang="en-US" sz="3574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Platform Insights</a:t>
            </a:r>
          </a:p>
          <a:p>
            <a:pPr algn="l" marL="771645" indent="-385823" lvl="1">
              <a:lnSpc>
                <a:spcPts val="4503"/>
              </a:lnSpc>
              <a:buFont typeface="Arial"/>
              <a:buChar char="•"/>
            </a:pPr>
            <a:r>
              <a:rPr lang="en-US" b="true" sz="3574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Focus on mobile apps and social media for maximum reach and convenience.</a:t>
            </a:r>
          </a:p>
          <a:p>
            <a:pPr algn="l">
              <a:lnSpc>
                <a:spcPts val="4383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750" y="306578"/>
            <a:ext cx="11586572" cy="9880186"/>
          </a:xfrm>
          <a:custGeom>
            <a:avLst/>
            <a:gdLst/>
            <a:ahLst/>
            <a:cxnLst/>
            <a:rect r="r" b="b" t="t" l="l"/>
            <a:pathLst>
              <a:path h="9880186" w="11586572">
                <a:moveTo>
                  <a:pt x="0" y="0"/>
                </a:moveTo>
                <a:lnTo>
                  <a:pt x="11586572" y="0"/>
                </a:lnTo>
                <a:lnTo>
                  <a:pt x="11586572" y="9880186"/>
                </a:lnTo>
                <a:lnTo>
                  <a:pt x="0" y="988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9333" y="1957164"/>
            <a:ext cx="7355205" cy="8229600"/>
          </a:xfrm>
          <a:custGeom>
            <a:avLst/>
            <a:gdLst/>
            <a:ahLst/>
            <a:cxnLst/>
            <a:rect r="r" b="b" t="t" l="l"/>
            <a:pathLst>
              <a:path h="8229600" w="7355205">
                <a:moveTo>
                  <a:pt x="0" y="0"/>
                </a:moveTo>
                <a:lnTo>
                  <a:pt x="7355205" y="0"/>
                </a:lnTo>
                <a:lnTo>
                  <a:pt x="7355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40886" y="5596991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4105" y="683961"/>
            <a:ext cx="8624552" cy="6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50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Strategies- Segment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105" y="1939706"/>
            <a:ext cx="9075779" cy="806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sz="2718" u="sng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Personalization Strategies for Engaged Enthusiasts (27%)</a:t>
            </a:r>
          </a:p>
          <a:p>
            <a:pPr algn="l">
              <a:lnSpc>
                <a:spcPts val="3047"/>
              </a:lnSpc>
            </a:pPr>
          </a:p>
          <a:p>
            <a:pPr algn="l" marL="522109" indent="-261055" lvl="1">
              <a:lnSpc>
                <a:spcPts val="3047"/>
              </a:lnSpc>
              <a:buAutoNum type="arabicPeriod" startAt="1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Behavioral Tracking</a:t>
            </a:r>
          </a:p>
          <a:p>
            <a:pPr algn="l" marL="1044219" indent="-348073" lvl="2">
              <a:lnSpc>
                <a:spcPts val="3047"/>
              </a:lnSpc>
              <a:buFont typeface="Arial"/>
              <a:buChar char="⚬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Track actions (e.g., challenges, rewards, log-ins) using analytics tools like Google Analytics.</a:t>
            </a:r>
          </a:p>
          <a:p>
            <a:pPr algn="l" marL="1044219" indent="-348073" lvl="2">
              <a:lnSpc>
                <a:spcPts val="3047"/>
              </a:lnSpc>
              <a:buFont typeface="Arial"/>
              <a:buChar char="⚬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Creates dynamic user profiles for evolving personalized experiences.</a:t>
            </a:r>
          </a:p>
          <a:p>
            <a:pPr algn="l" marL="522109" indent="-261055" lvl="1">
              <a:lnSpc>
                <a:spcPts val="3047"/>
              </a:lnSpc>
              <a:buAutoNum type="arabicPeriod" startAt="1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 Engines</a:t>
            </a:r>
          </a:p>
          <a:p>
            <a:pPr algn="l" marL="1044219" indent="-348073" lvl="2">
              <a:lnSpc>
                <a:spcPts val="3047"/>
              </a:lnSpc>
              <a:buFont typeface="Arial"/>
              <a:buChar char="⚬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Suggest t</a:t>
            </a: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ailored challenges based on past behaviors using machine learning algorithms.</a:t>
            </a:r>
          </a:p>
          <a:p>
            <a:pPr algn="l" marL="1044219" indent="-348073" lvl="2">
              <a:lnSpc>
                <a:spcPts val="3047"/>
              </a:lnSpc>
              <a:buFont typeface="Arial"/>
              <a:buChar char="⚬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Enhances satisfaction and boosts engagement.</a:t>
            </a:r>
          </a:p>
          <a:p>
            <a:pPr algn="l" marL="522109" indent="-261055" lvl="1">
              <a:lnSpc>
                <a:spcPts val="3047"/>
              </a:lnSpc>
              <a:buAutoNum type="arabicPeriod" startAt="1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CRM Int</a:t>
            </a: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egration</a:t>
            </a:r>
          </a:p>
          <a:p>
            <a:pPr algn="l" marL="1044219" indent="-348073" lvl="2">
              <a:lnSpc>
                <a:spcPts val="3047"/>
              </a:lnSpc>
              <a:buFont typeface="Arial"/>
              <a:buChar char="⚬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Combine gamification with CRM (e.g., Salesforce) for personalized messages based on demographics and purchases.</a:t>
            </a:r>
          </a:p>
          <a:p>
            <a:pPr algn="l" marL="1044219" indent="-348073" lvl="2">
              <a:lnSpc>
                <a:spcPts val="3047"/>
              </a:lnSpc>
              <a:buFont typeface="Arial"/>
              <a:buChar char="⚬"/>
            </a:pPr>
            <a:r>
              <a:rPr lang="en-US" b="true" sz="24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Delivers hyper-relevant experiences, driving loyalty and repeat sales.</a:t>
            </a:r>
          </a:p>
          <a:p>
            <a:pPr algn="l">
              <a:lnSpc>
                <a:spcPts val="2847"/>
              </a:lnSpc>
            </a:pPr>
          </a:p>
          <a:p>
            <a:pPr algn="l">
              <a:lnSpc>
                <a:spcPts val="2847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750" y="306578"/>
            <a:ext cx="11586572" cy="9880186"/>
          </a:xfrm>
          <a:custGeom>
            <a:avLst/>
            <a:gdLst/>
            <a:ahLst/>
            <a:cxnLst/>
            <a:rect r="r" b="b" t="t" l="l"/>
            <a:pathLst>
              <a:path h="9880186" w="11586572">
                <a:moveTo>
                  <a:pt x="0" y="0"/>
                </a:moveTo>
                <a:lnTo>
                  <a:pt x="11586572" y="0"/>
                </a:lnTo>
                <a:lnTo>
                  <a:pt x="11586572" y="9880186"/>
                </a:lnTo>
                <a:lnTo>
                  <a:pt x="0" y="988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9333" y="1957164"/>
            <a:ext cx="7355205" cy="8229600"/>
          </a:xfrm>
          <a:custGeom>
            <a:avLst/>
            <a:gdLst/>
            <a:ahLst/>
            <a:cxnLst/>
            <a:rect r="r" b="b" t="t" l="l"/>
            <a:pathLst>
              <a:path h="8229600" w="7355205">
                <a:moveTo>
                  <a:pt x="0" y="0"/>
                </a:moveTo>
                <a:lnTo>
                  <a:pt x="7355205" y="0"/>
                </a:lnTo>
                <a:lnTo>
                  <a:pt x="7355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40886" y="5596991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4105" y="683961"/>
            <a:ext cx="8624552" cy="6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50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Strategies-Segment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105" y="1949231"/>
            <a:ext cx="9075779" cy="7545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518" u="sng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Key Strategies for Engagement of casual participants</a:t>
            </a:r>
          </a:p>
          <a:p>
            <a:pPr algn="l" marL="543699" indent="-271849" lvl="1">
              <a:lnSpc>
                <a:spcPts val="3173"/>
              </a:lnSpc>
              <a:buAutoNum type="arabicPeriod" startAt="1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Low-Frict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ion Onboarding</a:t>
            </a:r>
          </a:p>
          <a:p>
            <a:pPr algn="l" marL="1087398" indent="-362466" lvl="2">
              <a:lnSpc>
                <a:spcPts val="3173"/>
              </a:lnSpc>
              <a:buFont typeface="Arial"/>
              <a:buChar char="⚬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Simplify inte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rface with features like a “Play Now” button leading to instant rewards (e.g., scratch-off cards).</a:t>
            </a:r>
          </a:p>
          <a:p>
            <a:pPr algn="l" marL="1087398" indent="-362466" lvl="2">
              <a:lnSpc>
                <a:spcPts val="3173"/>
              </a:lnSpc>
              <a:buFont typeface="Arial"/>
              <a:buChar char="⚬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Reduces cognitive load and encourages spontaneous participation.</a:t>
            </a:r>
          </a:p>
          <a:p>
            <a:pPr algn="l" marL="543699" indent="-271849" lvl="1">
              <a:lnSpc>
                <a:spcPts val="3173"/>
              </a:lnSpc>
              <a:buAutoNum type="arabicPeriod" startAt="1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obile-First Integration</a:t>
            </a:r>
          </a:p>
          <a:p>
            <a:pPr algn="l" marL="1087398" indent="-362466" lvl="2">
              <a:lnSpc>
                <a:spcPts val="3173"/>
              </a:lnSpc>
              <a:buFont typeface="Arial"/>
              <a:buChar char="⚬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Optimize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 mobile; enable Single-Sign-On via Facebook, Google, or Apple.</a:t>
            </a:r>
          </a:p>
          <a:p>
            <a:pPr algn="l" marL="1087398" indent="-362466" lvl="2">
              <a:lnSpc>
                <a:spcPts val="3173"/>
              </a:lnSpc>
              <a:buFont typeface="Arial"/>
              <a:buChar char="⚬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Ensures seamless engagement with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minimal 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effort.</a:t>
            </a:r>
          </a:p>
          <a:p>
            <a:pPr algn="l" marL="543699" indent="-271849" lvl="1">
              <a:lnSpc>
                <a:spcPts val="3173"/>
              </a:lnSpc>
              <a:buAutoNum type="arabicPeriod" startAt="1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</a:t>
            </a: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omated Rewards System</a:t>
            </a:r>
          </a:p>
          <a:p>
            <a:pPr algn="l" marL="1087398" indent="-362466" lvl="2">
              <a:lnSpc>
                <a:spcPts val="3173"/>
              </a:lnSpc>
              <a:buFont typeface="Arial"/>
              <a:buChar char="⚬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a simple points system with instant redemption (e.g., “Complete a 30-second quiz, get 10% off”).</a:t>
            </a:r>
          </a:p>
          <a:p>
            <a:pPr algn="l" marL="1087398" indent="-362466" lvl="2">
              <a:lnSpc>
                <a:spcPts val="3173"/>
              </a:lnSpc>
              <a:buFont typeface="Arial"/>
              <a:buChar char="⚬"/>
            </a:pPr>
            <a:r>
              <a:rPr lang="en-US" b="true" sz="251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Offers immediate gratification, increasing repeat participation.</a:t>
            </a:r>
          </a:p>
          <a:p>
            <a:pPr algn="l">
              <a:lnSpc>
                <a:spcPts val="2595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750" y="306578"/>
            <a:ext cx="11586572" cy="9880186"/>
          </a:xfrm>
          <a:custGeom>
            <a:avLst/>
            <a:gdLst/>
            <a:ahLst/>
            <a:cxnLst/>
            <a:rect r="r" b="b" t="t" l="l"/>
            <a:pathLst>
              <a:path h="9880186" w="11586572">
                <a:moveTo>
                  <a:pt x="0" y="0"/>
                </a:moveTo>
                <a:lnTo>
                  <a:pt x="11586572" y="0"/>
                </a:lnTo>
                <a:lnTo>
                  <a:pt x="11586572" y="9880186"/>
                </a:lnTo>
                <a:lnTo>
                  <a:pt x="0" y="988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79333" y="1957164"/>
            <a:ext cx="7355205" cy="8229600"/>
          </a:xfrm>
          <a:custGeom>
            <a:avLst/>
            <a:gdLst/>
            <a:ahLst/>
            <a:cxnLst/>
            <a:rect r="r" b="b" t="t" l="l"/>
            <a:pathLst>
              <a:path h="8229600" w="7355205">
                <a:moveTo>
                  <a:pt x="0" y="0"/>
                </a:moveTo>
                <a:lnTo>
                  <a:pt x="7355205" y="0"/>
                </a:lnTo>
                <a:lnTo>
                  <a:pt x="73552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40886" y="5596991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04105" y="729300"/>
            <a:ext cx="8624552" cy="68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50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Strategies - Segment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105" y="2192980"/>
            <a:ext cx="9360475" cy="676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401" u="sng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Outlier(1%)</a:t>
            </a:r>
          </a:p>
          <a:p>
            <a:pPr algn="l" marL="518466" indent="-259233" lvl="1">
              <a:lnSpc>
                <a:spcPts val="3025"/>
              </a:lnSpc>
              <a:buAutoNum type="arabicPeriod" startAt="1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Monitor 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Behavior for Insights</a:t>
            </a:r>
          </a:p>
          <a:p>
            <a:pPr algn="l" marL="1036932" indent="-345644" lvl="2">
              <a:lnSpc>
                <a:spcPts val="3025"/>
              </a:lnSpc>
              <a:buFont typeface="Arial"/>
              <a:buChar char="⚬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Track responses to advanced features or exclusive events.</a:t>
            </a:r>
          </a:p>
          <a:p>
            <a:pPr algn="l" marL="1036932" indent="-345644" lvl="2">
              <a:lnSpc>
                <a:spcPts val="3025"/>
              </a:lnSpc>
              <a:buFont typeface="Arial"/>
              <a:buChar char="⚬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Pur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pose: Gather data on high engagement drivers without extensive investment.</a:t>
            </a:r>
          </a:p>
          <a:p>
            <a:pPr algn="l" marL="518466" indent="-259233" lvl="1">
              <a:lnSpc>
                <a:spcPts val="3025"/>
              </a:lnSpc>
              <a:buAutoNum type="arabicPeriod" startAt="1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onduct Micro-Pilots</a:t>
            </a:r>
          </a:p>
          <a:p>
            <a:pPr algn="l" marL="1036932" indent="-345644" lvl="2">
              <a:lnSpc>
                <a:spcPts val="3025"/>
              </a:lnSpc>
              <a:buFont typeface="Arial"/>
              <a:buChar char="⚬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 bet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features or advanced options with this group.</a:t>
            </a:r>
          </a:p>
          <a:p>
            <a:pPr algn="l" marL="1036932" indent="-345644" lvl="2">
              <a:lnSpc>
                <a:spcPts val="3025"/>
              </a:lnSpc>
              <a:buFont typeface="Arial"/>
              <a:buChar char="⚬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Impact: Identify potential innovations to scale for larger segments, such as Segment 3.</a:t>
            </a:r>
          </a:p>
          <a:p>
            <a:pPr algn="l" marL="518466" indent="-259233" lvl="1">
              <a:lnSpc>
                <a:spcPts val="3025"/>
              </a:lnSpc>
              <a:buAutoNum type="arabicPeriod" startAt="1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Leverage Learnings for Futur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Strategies</a:t>
            </a:r>
          </a:p>
          <a:p>
            <a:pPr algn="l" marL="1036932" indent="-345644" lvl="2">
              <a:lnSpc>
                <a:spcPts val="3025"/>
              </a:lnSpc>
              <a:buFont typeface="Arial"/>
              <a:buChar char="⚬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insights to refine features or campaigns that might resonate with broader, more significant segments.</a:t>
            </a:r>
          </a:p>
          <a:p>
            <a:pPr algn="l" marL="1036932" indent="-345644" lvl="2">
              <a:lnSpc>
                <a:spcPts val="3025"/>
              </a:lnSpc>
              <a:buFont typeface="Arial"/>
              <a:buChar char="⚬"/>
            </a:pP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</a:t>
            </a:r>
            <a:r>
              <a:rPr lang="en-US" b="true" sz="240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alue: Guides innovation and strategy development without large-scale commitment.</a:t>
            </a:r>
          </a:p>
          <a:p>
            <a:pPr algn="l">
              <a:lnSpc>
                <a:spcPts val="2515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32122" y="997321"/>
            <a:ext cx="11023756" cy="8819005"/>
          </a:xfrm>
          <a:custGeom>
            <a:avLst/>
            <a:gdLst/>
            <a:ahLst/>
            <a:cxnLst/>
            <a:rect r="r" b="b" t="t" l="l"/>
            <a:pathLst>
              <a:path h="8819005" w="11023756">
                <a:moveTo>
                  <a:pt x="0" y="0"/>
                </a:moveTo>
                <a:lnTo>
                  <a:pt x="11023756" y="0"/>
                </a:lnTo>
                <a:lnTo>
                  <a:pt x="11023756" y="8819006"/>
                </a:lnTo>
                <a:lnTo>
                  <a:pt x="0" y="8819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0191" y="4184899"/>
            <a:ext cx="9993351" cy="503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437" indent="-288218" lvl="1">
              <a:lnSpc>
                <a:spcPts val="3364"/>
              </a:lnSpc>
              <a:buFont typeface="Arial"/>
              <a:buChar char="•"/>
            </a:pPr>
            <a:r>
              <a:rPr lang="en-US" b="true" sz="2669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Insights:</a:t>
            </a:r>
          </a:p>
          <a:p>
            <a:pPr algn="l" marL="1152874" indent="-384291" lvl="2">
              <a:lnSpc>
                <a:spcPts val="3364"/>
              </a:lnSpc>
              <a:buFont typeface="Arial"/>
              <a:buChar char="⚬"/>
            </a:pPr>
            <a:r>
              <a:rPr lang="en-US" b="true" sz="266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3 (Engaged Enthusiasts) is the most valuable for advanced strategies.</a:t>
            </a:r>
          </a:p>
          <a:p>
            <a:pPr algn="l" marL="1152874" indent="-384291" lvl="2">
              <a:lnSpc>
                <a:spcPts val="3364"/>
              </a:lnSpc>
              <a:buFont typeface="Arial"/>
              <a:buChar char="⚬"/>
            </a:pPr>
            <a:r>
              <a:rPr lang="en-US" b="true" sz="266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1 (Casual Participants) requires simpler approaches for engagement.</a:t>
            </a:r>
          </a:p>
          <a:p>
            <a:pPr algn="l" marL="1152874" indent="-384291" lvl="2">
              <a:lnSpc>
                <a:spcPts val="3364"/>
              </a:lnSpc>
              <a:buFont typeface="Arial"/>
              <a:buChar char="⚬"/>
            </a:pPr>
          </a:p>
          <a:p>
            <a:pPr algn="l" marL="576437" indent="-288218" lvl="1">
              <a:lnSpc>
                <a:spcPts val="3364"/>
              </a:lnSpc>
              <a:buFont typeface="Arial"/>
              <a:buChar char="•"/>
            </a:pPr>
            <a:r>
              <a:rPr lang="en-US" b="true" sz="2669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Takeaways:</a:t>
            </a:r>
          </a:p>
          <a:p>
            <a:pPr algn="l" marL="1152874" indent="-384291" lvl="2">
              <a:lnSpc>
                <a:spcPts val="3364"/>
              </a:lnSpc>
              <a:buFont typeface="Arial"/>
              <a:buChar char="⚬"/>
            </a:pPr>
            <a:r>
              <a:rPr lang="en-US" b="true" sz="266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Gamification strategies should align with customer motivators and preferences.</a:t>
            </a:r>
          </a:p>
          <a:p>
            <a:pPr algn="l" marL="1152874" indent="-384291" lvl="2">
              <a:lnSpc>
                <a:spcPts val="3364"/>
              </a:lnSpc>
              <a:buFont typeface="Arial"/>
              <a:buChar char="⚬"/>
            </a:pPr>
            <a:r>
              <a:rPr lang="en-US" b="true" sz="266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segmentation drives targeted marketing and improved ROI.</a:t>
            </a:r>
          </a:p>
          <a:p>
            <a:pPr algn="ctr">
              <a:lnSpc>
                <a:spcPts val="336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24224" y="9341354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9432" y="2881954"/>
            <a:ext cx="4142064" cy="1212495"/>
          </a:xfrm>
          <a:custGeom>
            <a:avLst/>
            <a:gdLst/>
            <a:ahLst/>
            <a:cxnLst/>
            <a:rect r="r" b="b" t="t" l="l"/>
            <a:pathLst>
              <a:path h="1212495" w="4142064">
                <a:moveTo>
                  <a:pt x="0" y="0"/>
                </a:moveTo>
                <a:lnTo>
                  <a:pt x="4142064" y="0"/>
                </a:lnTo>
                <a:lnTo>
                  <a:pt x="4142064" y="1212495"/>
                </a:lnTo>
                <a:lnTo>
                  <a:pt x="0" y="1212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3828" y="2977204"/>
            <a:ext cx="6926077" cy="72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2"/>
              </a:lnSpc>
            </a:pPr>
            <a:r>
              <a:rPr lang="en-US" sz="53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438883" y="5734561"/>
            <a:ext cx="4142064" cy="1212495"/>
          </a:xfrm>
          <a:custGeom>
            <a:avLst/>
            <a:gdLst/>
            <a:ahLst/>
            <a:cxnLst/>
            <a:rect r="r" b="b" t="t" l="l"/>
            <a:pathLst>
              <a:path h="1212495" w="4142064">
                <a:moveTo>
                  <a:pt x="0" y="0"/>
                </a:moveTo>
                <a:lnTo>
                  <a:pt x="4142064" y="0"/>
                </a:lnTo>
                <a:lnTo>
                  <a:pt x="4142064" y="1212495"/>
                </a:lnTo>
                <a:lnTo>
                  <a:pt x="0" y="1212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317" y="186069"/>
            <a:ext cx="8908575" cy="1085226"/>
          </a:xfrm>
          <a:custGeom>
            <a:avLst/>
            <a:gdLst/>
            <a:ahLst/>
            <a:cxnLst/>
            <a:rect r="r" b="b" t="t" l="l"/>
            <a:pathLst>
              <a:path h="1085226" w="8908575">
                <a:moveTo>
                  <a:pt x="0" y="0"/>
                </a:moveTo>
                <a:lnTo>
                  <a:pt x="8908575" y="0"/>
                </a:lnTo>
                <a:lnTo>
                  <a:pt x="8908575" y="1085226"/>
                </a:lnTo>
                <a:lnTo>
                  <a:pt x="0" y="108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8317" y="9103867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7" y="0"/>
                </a:lnTo>
                <a:lnTo>
                  <a:pt x="829317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36268" y="1998368"/>
            <a:ext cx="3294575" cy="6518883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58" r="0" b="-15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919011" y="2021990"/>
            <a:ext cx="3282637" cy="6495261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58" r="0" b="-15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7592173" y="2021990"/>
            <a:ext cx="3282637" cy="6495261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58" r="0" b="-158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4938497" y="2021990"/>
            <a:ext cx="3282637" cy="6495261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8238" t="0" r="-8238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1403549" y="2021990"/>
            <a:ext cx="3282637" cy="6495261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58" r="0" b="-158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1045618" y="416137"/>
            <a:ext cx="6926077" cy="72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2"/>
              </a:lnSpc>
            </a:pPr>
            <a:r>
              <a:rPr lang="en-US" sz="53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Appendix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197202" y="9170542"/>
            <a:ext cx="5498700" cy="52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392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Questions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6258" y="2762449"/>
            <a:ext cx="7122837" cy="6073837"/>
          </a:xfrm>
          <a:custGeom>
            <a:avLst/>
            <a:gdLst/>
            <a:ahLst/>
            <a:cxnLst/>
            <a:rect r="r" b="b" t="t" l="l"/>
            <a:pathLst>
              <a:path h="6073837" w="7122837">
                <a:moveTo>
                  <a:pt x="0" y="0"/>
                </a:moveTo>
                <a:lnTo>
                  <a:pt x="7122837" y="0"/>
                </a:lnTo>
                <a:lnTo>
                  <a:pt x="7122837" y="6073837"/>
                </a:lnTo>
                <a:lnTo>
                  <a:pt x="0" y="6073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403" y="1028700"/>
            <a:ext cx="14695404" cy="8870680"/>
          </a:xfrm>
          <a:custGeom>
            <a:avLst/>
            <a:gdLst/>
            <a:ahLst/>
            <a:cxnLst/>
            <a:rect r="r" b="b" t="t" l="l"/>
            <a:pathLst>
              <a:path h="8870680" w="14695404">
                <a:moveTo>
                  <a:pt x="0" y="0"/>
                </a:moveTo>
                <a:lnTo>
                  <a:pt x="14695404" y="0"/>
                </a:lnTo>
                <a:lnTo>
                  <a:pt x="14695404" y="8870680"/>
                </a:lnTo>
                <a:lnTo>
                  <a:pt x="0" y="887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7740" y="4450909"/>
            <a:ext cx="4682398" cy="255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2"/>
              </a:lnSpc>
            </a:pPr>
            <a:r>
              <a:rPr lang="en-US" sz="979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6298" y="708160"/>
            <a:ext cx="14695404" cy="8870680"/>
          </a:xfrm>
          <a:custGeom>
            <a:avLst/>
            <a:gdLst/>
            <a:ahLst/>
            <a:cxnLst/>
            <a:rect r="r" b="b" t="t" l="l"/>
            <a:pathLst>
              <a:path h="8870680" w="14695404">
                <a:moveTo>
                  <a:pt x="0" y="0"/>
                </a:moveTo>
                <a:lnTo>
                  <a:pt x="14695404" y="0"/>
                </a:lnTo>
                <a:lnTo>
                  <a:pt x="14695404" y="8870680"/>
                </a:lnTo>
                <a:lnTo>
                  <a:pt x="0" y="887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78194" y="8110639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1767" y="2601164"/>
            <a:ext cx="8630072" cy="574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5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-Divyasri Yelubolu</a:t>
            </a:r>
          </a:p>
          <a:p>
            <a:pPr algn="l">
              <a:lnSpc>
                <a:spcPts val="5723"/>
              </a:lnSpc>
            </a:pPr>
            <a:r>
              <a:rPr lang="en-US" sz="5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-Manasvini Edukulla</a:t>
            </a:r>
          </a:p>
          <a:p>
            <a:pPr algn="l">
              <a:lnSpc>
                <a:spcPts val="5723"/>
              </a:lnSpc>
            </a:pPr>
            <a:r>
              <a:rPr lang="en-US" sz="5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-Rishitha Thatipalli</a:t>
            </a:r>
          </a:p>
          <a:p>
            <a:pPr algn="l">
              <a:lnSpc>
                <a:spcPts val="5723"/>
              </a:lnSpc>
            </a:pPr>
            <a:r>
              <a:rPr lang="en-US" sz="5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-Srinidh Vudityala</a:t>
            </a:r>
          </a:p>
          <a:p>
            <a:pPr algn="l">
              <a:lnSpc>
                <a:spcPts val="5723"/>
              </a:lnSpc>
            </a:pPr>
            <a:r>
              <a:rPr lang="en-US" sz="5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-Anirudh Chaganty</a:t>
            </a:r>
          </a:p>
          <a:p>
            <a:pPr algn="l">
              <a:lnSpc>
                <a:spcPts val="5723"/>
              </a:lnSpc>
            </a:pPr>
            <a:r>
              <a:rPr lang="en-US" sz="56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-Rithika Pagadala</a:t>
            </a:r>
          </a:p>
          <a:p>
            <a:pPr algn="l">
              <a:lnSpc>
                <a:spcPts val="5117"/>
              </a:lnSpc>
            </a:pPr>
            <a:r>
              <a:rPr lang="en-US" sz="50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  <a:r>
              <a:rPr lang="en-US" sz="506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Neeharika</a:t>
            </a:r>
          </a:p>
          <a:p>
            <a:pPr algn="l">
              <a:lnSpc>
                <a:spcPts val="572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2319" y="1900326"/>
            <a:ext cx="7344190" cy="7928950"/>
          </a:xfrm>
          <a:custGeom>
            <a:avLst/>
            <a:gdLst/>
            <a:ahLst/>
            <a:cxnLst/>
            <a:rect r="r" b="b" t="t" l="l"/>
            <a:pathLst>
              <a:path h="7928950" w="7344190">
                <a:moveTo>
                  <a:pt x="0" y="0"/>
                </a:moveTo>
                <a:lnTo>
                  <a:pt x="7344190" y="0"/>
                </a:lnTo>
                <a:lnTo>
                  <a:pt x="7344190" y="7928949"/>
                </a:lnTo>
                <a:lnTo>
                  <a:pt x="0" y="792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9480" y="804094"/>
            <a:ext cx="6695974" cy="9820762"/>
          </a:xfrm>
          <a:custGeom>
            <a:avLst/>
            <a:gdLst/>
            <a:ahLst/>
            <a:cxnLst/>
            <a:rect r="r" b="b" t="t" l="l"/>
            <a:pathLst>
              <a:path h="9820762" w="6695974">
                <a:moveTo>
                  <a:pt x="0" y="0"/>
                </a:moveTo>
                <a:lnTo>
                  <a:pt x="6695974" y="0"/>
                </a:lnTo>
                <a:lnTo>
                  <a:pt x="6695974" y="9820762"/>
                </a:lnTo>
                <a:lnTo>
                  <a:pt x="0" y="9820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829955" y="3581715"/>
            <a:ext cx="61732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558095" y="2493626"/>
            <a:ext cx="3936854" cy="72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3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78206" y="9258300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378206" y="3953190"/>
            <a:ext cx="4941497" cy="622772"/>
            <a:chOff x="0" y="0"/>
            <a:chExt cx="3224653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78206" y="4832114"/>
            <a:ext cx="4941497" cy="622772"/>
            <a:chOff x="0" y="0"/>
            <a:chExt cx="3224653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78206" y="5711038"/>
            <a:ext cx="4941497" cy="622772"/>
            <a:chOff x="0" y="0"/>
            <a:chExt cx="3224653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78206" y="6589962"/>
            <a:ext cx="4941497" cy="622772"/>
            <a:chOff x="0" y="0"/>
            <a:chExt cx="322465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378206" y="7468886"/>
            <a:ext cx="4941497" cy="622772"/>
            <a:chOff x="0" y="0"/>
            <a:chExt cx="3224653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378206" y="8347810"/>
            <a:ext cx="4941497" cy="622772"/>
            <a:chOff x="0" y="0"/>
            <a:chExt cx="3224653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792865" y="4064440"/>
            <a:ext cx="2101272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Background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92865" y="4943364"/>
            <a:ext cx="3546715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Research Objectives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14596" y="5854111"/>
            <a:ext cx="4277273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Research Methodologies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15289" y="7584209"/>
            <a:ext cx="4505107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Segmentation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15289" y="6732210"/>
            <a:ext cx="4660260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Dendogram and Scree plot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14596" y="8490883"/>
            <a:ext cx="3890213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Spider and PCA Plot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2319" y="1900326"/>
            <a:ext cx="7344190" cy="7928950"/>
          </a:xfrm>
          <a:custGeom>
            <a:avLst/>
            <a:gdLst/>
            <a:ahLst/>
            <a:cxnLst/>
            <a:rect r="r" b="b" t="t" l="l"/>
            <a:pathLst>
              <a:path h="7928950" w="7344190">
                <a:moveTo>
                  <a:pt x="0" y="0"/>
                </a:moveTo>
                <a:lnTo>
                  <a:pt x="7344190" y="0"/>
                </a:lnTo>
                <a:lnTo>
                  <a:pt x="7344190" y="7928949"/>
                </a:lnTo>
                <a:lnTo>
                  <a:pt x="0" y="792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9955" y="870426"/>
            <a:ext cx="6695974" cy="9820762"/>
          </a:xfrm>
          <a:custGeom>
            <a:avLst/>
            <a:gdLst/>
            <a:ahLst/>
            <a:cxnLst/>
            <a:rect r="r" b="b" t="t" l="l"/>
            <a:pathLst>
              <a:path h="9820762" w="6695974">
                <a:moveTo>
                  <a:pt x="0" y="0"/>
                </a:moveTo>
                <a:lnTo>
                  <a:pt x="6695974" y="0"/>
                </a:lnTo>
                <a:lnTo>
                  <a:pt x="6695974" y="9820762"/>
                </a:lnTo>
                <a:lnTo>
                  <a:pt x="0" y="9820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829955" y="3581715"/>
            <a:ext cx="61732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378206" y="3953190"/>
            <a:ext cx="4941497" cy="622772"/>
            <a:chOff x="0" y="0"/>
            <a:chExt cx="322465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58095" y="2493626"/>
            <a:ext cx="3936854" cy="72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3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378206" y="4832114"/>
            <a:ext cx="4941497" cy="622772"/>
            <a:chOff x="0" y="0"/>
            <a:chExt cx="3224653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78206" y="5711038"/>
            <a:ext cx="4941497" cy="622772"/>
            <a:chOff x="0" y="0"/>
            <a:chExt cx="322465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378206" y="6589962"/>
            <a:ext cx="4941497" cy="622772"/>
            <a:chOff x="0" y="0"/>
            <a:chExt cx="3224653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78206" y="7468886"/>
            <a:ext cx="4941497" cy="622772"/>
            <a:chOff x="0" y="0"/>
            <a:chExt cx="3224653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24653" cy="406400"/>
            </a:xfrm>
            <a:custGeom>
              <a:avLst/>
              <a:gdLst/>
              <a:ahLst/>
              <a:cxnLst/>
              <a:rect r="r" b="b" t="t" l="l"/>
              <a:pathLst>
                <a:path h="406400" w="3224653">
                  <a:moveTo>
                    <a:pt x="3021453" y="0"/>
                  </a:moveTo>
                  <a:cubicBezTo>
                    <a:pt x="3133677" y="0"/>
                    <a:pt x="3224653" y="90976"/>
                    <a:pt x="3224653" y="203200"/>
                  </a:cubicBezTo>
                  <a:cubicBezTo>
                    <a:pt x="3224653" y="315424"/>
                    <a:pt x="3133677" y="406400"/>
                    <a:pt x="30214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CBB65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2465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378206" y="9258300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92865" y="4064440"/>
            <a:ext cx="3975991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Actionable Insights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92865" y="4943364"/>
            <a:ext cx="3546715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Strategies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53164" y="5883850"/>
            <a:ext cx="3546715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3164" y="6732210"/>
            <a:ext cx="3546715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Appendix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53164" y="7611959"/>
            <a:ext cx="3546715" cy="3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8"/>
              </a:lnSpc>
            </a:pPr>
            <a:r>
              <a:rPr lang="en-US" b="true" sz="250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7349" y="728429"/>
            <a:ext cx="8503306" cy="8612925"/>
          </a:xfrm>
          <a:custGeom>
            <a:avLst/>
            <a:gdLst/>
            <a:ahLst/>
            <a:cxnLst/>
            <a:rect r="r" b="b" t="t" l="l"/>
            <a:pathLst>
              <a:path h="8612925" w="8503306">
                <a:moveTo>
                  <a:pt x="0" y="0"/>
                </a:moveTo>
                <a:lnTo>
                  <a:pt x="8503306" y="0"/>
                </a:lnTo>
                <a:lnTo>
                  <a:pt x="8503306" y="8612925"/>
                </a:lnTo>
                <a:lnTo>
                  <a:pt x="0" y="861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89114" y="1920538"/>
            <a:ext cx="2581102" cy="4114800"/>
          </a:xfrm>
          <a:custGeom>
            <a:avLst/>
            <a:gdLst/>
            <a:ahLst/>
            <a:cxnLst/>
            <a:rect r="r" b="b" t="t" l="l"/>
            <a:pathLst>
              <a:path h="4114800" w="2581102">
                <a:moveTo>
                  <a:pt x="0" y="0"/>
                </a:moveTo>
                <a:lnTo>
                  <a:pt x="2581102" y="0"/>
                </a:lnTo>
                <a:lnTo>
                  <a:pt x="258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44641" y="9103867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48620" y="2156561"/>
            <a:ext cx="7096021" cy="849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42"/>
              </a:lnSpc>
            </a:pPr>
            <a:r>
              <a:rPr lang="en-US" sz="63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70216" y="2735406"/>
            <a:ext cx="7343680" cy="570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8"/>
              </a:lnSpc>
            </a:pPr>
          </a:p>
          <a:p>
            <a:pPr algn="l" marL="617210" indent="-308605" lvl="1">
              <a:lnSpc>
                <a:spcPts val="3602"/>
              </a:lnSpc>
              <a:buFont typeface="Arial"/>
              <a:buChar char="•"/>
            </a:pPr>
            <a:r>
              <a:rPr lang="en-US" sz="28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Gamification involves integrating game elements (rewards, challenges, leaderboards) into marketing strategies to increase engagement.</a:t>
            </a:r>
          </a:p>
          <a:p>
            <a:pPr algn="l" marL="617210" indent="-308605" lvl="1">
              <a:lnSpc>
                <a:spcPts val="3602"/>
              </a:lnSpc>
              <a:buFont typeface="Arial"/>
              <a:buChar char="•"/>
            </a:pPr>
            <a:r>
              <a:rPr lang="en-US" sz="28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Helps brands create interactive and memorable customer experiences.</a:t>
            </a:r>
          </a:p>
          <a:p>
            <a:pPr algn="l" marL="595622" indent="-297811" lvl="1">
              <a:lnSpc>
                <a:spcPts val="3476"/>
              </a:lnSpc>
              <a:buFont typeface="Arial"/>
              <a:buChar char="•"/>
            </a:pPr>
            <a:r>
              <a:rPr lang="en-US" sz="27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Builds stronger emotional connections with users, leading to improved loyalty and retention.</a:t>
            </a:r>
          </a:p>
          <a:p>
            <a:pPr algn="l">
              <a:lnSpc>
                <a:spcPts val="3098"/>
              </a:lnSpc>
            </a:pPr>
          </a:p>
          <a:p>
            <a:pPr algn="l">
              <a:lnSpc>
                <a:spcPts val="309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7349" y="728429"/>
            <a:ext cx="8503306" cy="8612925"/>
          </a:xfrm>
          <a:custGeom>
            <a:avLst/>
            <a:gdLst/>
            <a:ahLst/>
            <a:cxnLst/>
            <a:rect r="r" b="b" t="t" l="l"/>
            <a:pathLst>
              <a:path h="8612925" w="8503306">
                <a:moveTo>
                  <a:pt x="0" y="0"/>
                </a:moveTo>
                <a:lnTo>
                  <a:pt x="8503306" y="0"/>
                </a:lnTo>
                <a:lnTo>
                  <a:pt x="8503306" y="8612925"/>
                </a:lnTo>
                <a:lnTo>
                  <a:pt x="0" y="861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89114" y="1920538"/>
            <a:ext cx="2581102" cy="4114800"/>
          </a:xfrm>
          <a:custGeom>
            <a:avLst/>
            <a:gdLst/>
            <a:ahLst/>
            <a:cxnLst/>
            <a:rect r="r" b="b" t="t" l="l"/>
            <a:pathLst>
              <a:path h="4114800" w="2581102">
                <a:moveTo>
                  <a:pt x="0" y="0"/>
                </a:moveTo>
                <a:lnTo>
                  <a:pt x="2581102" y="0"/>
                </a:lnTo>
                <a:lnTo>
                  <a:pt x="258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44641" y="9103867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48620" y="2318858"/>
            <a:ext cx="7096021" cy="65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8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92104" y="3100060"/>
            <a:ext cx="7409053" cy="534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548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Primary Objective:</a:t>
            </a:r>
          </a:p>
          <a:p>
            <a:pPr algn="l" marL="550240" indent="-275120" lvl="1">
              <a:lnSpc>
                <a:spcPts val="3211"/>
              </a:lnSpc>
              <a:buFont typeface="Arial"/>
              <a:buChar char="•"/>
            </a:pPr>
            <a:r>
              <a:rPr lang="en-US" b="true" sz="25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understand how gamification strategies influence customer engagement and satisfaction.</a:t>
            </a:r>
          </a:p>
          <a:p>
            <a:pPr algn="l">
              <a:lnSpc>
                <a:spcPts val="3211"/>
              </a:lnSpc>
            </a:pPr>
            <a:r>
              <a:rPr lang="en-US" sz="2548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Specific Objectives:</a:t>
            </a:r>
          </a:p>
          <a:p>
            <a:pPr algn="l" marL="550240" indent="-275120" lvl="1">
              <a:lnSpc>
                <a:spcPts val="3211"/>
              </a:lnSpc>
              <a:buFont typeface="Arial"/>
              <a:buChar char="•"/>
            </a:pPr>
            <a:r>
              <a:rPr lang="en-US" b="true" sz="25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Segment customers based on their interaction with gamified campaigns.</a:t>
            </a:r>
          </a:p>
          <a:p>
            <a:pPr algn="l" marL="550240" indent="-275120" lvl="1">
              <a:lnSpc>
                <a:spcPts val="3211"/>
              </a:lnSpc>
              <a:buFont typeface="Arial"/>
              <a:buChar char="•"/>
            </a:pPr>
            <a:r>
              <a:rPr lang="en-US" b="true" sz="25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Analyze gamification’s impact on purchase behavior and retention.</a:t>
            </a:r>
          </a:p>
          <a:p>
            <a:pPr algn="l" marL="550240" indent="-275120" lvl="1">
              <a:lnSpc>
                <a:spcPts val="3211"/>
              </a:lnSpc>
              <a:buFont typeface="Arial"/>
              <a:buChar char="•"/>
            </a:pPr>
            <a:r>
              <a:rPr lang="en-US" b="true" sz="254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 actionable strategies for effective targeting and positioning.</a:t>
            </a:r>
          </a:p>
          <a:p>
            <a:pPr algn="l" marL="30571" indent="-15286" lvl="1">
              <a:lnSpc>
                <a:spcPts val="178"/>
              </a:lnSpc>
              <a:buFont typeface="Arial"/>
              <a:buChar char="•"/>
            </a:pPr>
          </a:p>
          <a:p>
            <a:pPr algn="l">
              <a:lnSpc>
                <a:spcPts val="3211"/>
              </a:lnSpc>
            </a:pPr>
          </a:p>
          <a:p>
            <a:pPr algn="l">
              <a:lnSpc>
                <a:spcPts val="321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762369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1975" y="2219070"/>
            <a:ext cx="5852917" cy="8067930"/>
          </a:xfrm>
          <a:custGeom>
            <a:avLst/>
            <a:gdLst/>
            <a:ahLst/>
            <a:cxnLst/>
            <a:rect r="r" b="b" t="t" l="l"/>
            <a:pathLst>
              <a:path h="8067930" w="5852917">
                <a:moveTo>
                  <a:pt x="0" y="0"/>
                </a:moveTo>
                <a:lnTo>
                  <a:pt x="5852917" y="0"/>
                </a:lnTo>
                <a:lnTo>
                  <a:pt x="5852917" y="8067930"/>
                </a:lnTo>
                <a:lnTo>
                  <a:pt x="0" y="806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63" y="2219070"/>
            <a:ext cx="5852917" cy="8067930"/>
          </a:xfrm>
          <a:custGeom>
            <a:avLst/>
            <a:gdLst/>
            <a:ahLst/>
            <a:cxnLst/>
            <a:rect r="r" b="b" t="t" l="l"/>
            <a:pathLst>
              <a:path h="8067930" w="5852917">
                <a:moveTo>
                  <a:pt x="0" y="0"/>
                </a:moveTo>
                <a:lnTo>
                  <a:pt x="5852917" y="0"/>
                </a:lnTo>
                <a:lnTo>
                  <a:pt x="5852917" y="8067930"/>
                </a:lnTo>
                <a:lnTo>
                  <a:pt x="0" y="806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7616" y="725232"/>
            <a:ext cx="8908575" cy="1085226"/>
          </a:xfrm>
          <a:custGeom>
            <a:avLst/>
            <a:gdLst/>
            <a:ahLst/>
            <a:cxnLst/>
            <a:rect r="r" b="b" t="t" l="l"/>
            <a:pathLst>
              <a:path h="1085226" w="8908575">
                <a:moveTo>
                  <a:pt x="0" y="0"/>
                </a:moveTo>
                <a:lnTo>
                  <a:pt x="8908575" y="0"/>
                </a:lnTo>
                <a:lnTo>
                  <a:pt x="8908575" y="1085226"/>
                </a:lnTo>
                <a:lnTo>
                  <a:pt x="0" y="108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69844" y="5442419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46671" y="6703531"/>
            <a:ext cx="1113483" cy="1113483"/>
          </a:xfrm>
          <a:custGeom>
            <a:avLst/>
            <a:gdLst/>
            <a:ahLst/>
            <a:cxnLst/>
            <a:rect r="r" b="b" t="t" l="l"/>
            <a:pathLst>
              <a:path h="1113483" w="1113483">
                <a:moveTo>
                  <a:pt x="0" y="0"/>
                </a:moveTo>
                <a:lnTo>
                  <a:pt x="1113482" y="0"/>
                </a:lnTo>
                <a:lnTo>
                  <a:pt x="1113482" y="1113482"/>
                </a:lnTo>
                <a:lnTo>
                  <a:pt x="0" y="11134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0199" y="2503513"/>
            <a:ext cx="1195095" cy="1195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E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40630" y="2503513"/>
            <a:ext cx="1195095" cy="1195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E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17345" y="3449906"/>
            <a:ext cx="4367434" cy="41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2850">
                <a:solidFill>
                  <a:srgbClr val="BD303E"/>
                </a:solidFill>
                <a:latin typeface="Poppins Bold"/>
                <a:ea typeface="Poppins Bold"/>
                <a:cs typeface="Poppins Bold"/>
                <a:sym typeface="Poppins Bold"/>
              </a:rPr>
              <a:t>SURVEY DESIGN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4129" y="4116069"/>
            <a:ext cx="4508384" cy="44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Developed an online survey on Qualtrics to gather insights on gamification preferences.</a:t>
            </a:r>
          </a:p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 focused on:</a:t>
            </a:r>
          </a:p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Frequency of interaction with gamified features.</a:t>
            </a:r>
          </a:p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Motivators like rewards and challenges.</a:t>
            </a:r>
          </a:p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Overall impact on purchase intent and engagement.</a:t>
            </a:r>
          </a:p>
          <a:p>
            <a:pPr algn="l">
              <a:lnSpc>
                <a:spcPts val="2737"/>
              </a:lnSpc>
            </a:pPr>
          </a:p>
          <a:p>
            <a:pPr algn="l">
              <a:lnSpc>
                <a:spcPts val="273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701878" y="1016713"/>
            <a:ext cx="6590209" cy="536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40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Methodology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6793" y="2871409"/>
            <a:ext cx="461907" cy="48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450">
                <a:solidFill>
                  <a:srgbClr val="BD303E"/>
                </a:solidFill>
                <a:latin typeface="Poppins Bold"/>
                <a:ea typeface="Poppins Bold"/>
                <a:cs typeface="Poppins Bold"/>
                <a:sym typeface="Poppins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4151" y="3459431"/>
            <a:ext cx="3820564" cy="68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2"/>
              </a:lnSpc>
            </a:pPr>
            <a:r>
              <a:rPr lang="en-US" sz="2444">
                <a:solidFill>
                  <a:srgbClr val="BD303E"/>
                </a:solidFill>
                <a:latin typeface="Poppins Bold"/>
                <a:ea typeface="Poppins Bold"/>
                <a:cs typeface="Poppins Bold"/>
                <a:sym typeface="Poppins Bold"/>
              </a:rPr>
              <a:t>SAMPLE DETAILS AND DATA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07224" y="4205062"/>
            <a:ext cx="4441534" cy="495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</a:pPr>
            <a:r>
              <a:rPr lang="en-US" sz="2039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Sample Size: 89 respondents.</a:t>
            </a:r>
          </a:p>
          <a:p>
            <a:pPr algn="l" marL="440324" indent="-220162" lvl="1">
              <a:lnSpc>
                <a:spcPts val="2569"/>
              </a:lnSpc>
              <a:buFont typeface="Arial"/>
              <a:buChar char="•"/>
            </a:pPr>
            <a:r>
              <a:rPr lang="en-US" b="true" sz="203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Demographics: Mixed-age group and diverse familiarity with gamified campaigns.</a:t>
            </a:r>
          </a:p>
          <a:p>
            <a:pPr algn="l" marL="440324" indent="-220162" lvl="1">
              <a:lnSpc>
                <a:spcPts val="2569"/>
              </a:lnSpc>
              <a:buFont typeface="Arial"/>
              <a:buChar char="•"/>
            </a:pPr>
            <a:r>
              <a:rPr lang="en-US" b="true" sz="203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Balanced distribution across professions, ensuring wide representation.</a:t>
            </a:r>
          </a:p>
          <a:p>
            <a:pPr algn="l">
              <a:lnSpc>
                <a:spcPts val="2569"/>
              </a:lnSpc>
            </a:pPr>
            <a:r>
              <a:rPr lang="en-US" sz="2039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Analysis-</a:t>
            </a:r>
          </a:p>
          <a:p>
            <a:pPr algn="l" marL="440324" indent="-220162" lvl="1">
              <a:lnSpc>
                <a:spcPts val="2569"/>
              </a:lnSpc>
              <a:buFont typeface="Arial"/>
              <a:buChar char="•"/>
            </a:pPr>
            <a:r>
              <a:rPr lang="en-US" b="true" sz="203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Used Enginius software for:</a:t>
            </a:r>
          </a:p>
          <a:p>
            <a:pPr algn="l" marL="440324" indent="-220162" lvl="1">
              <a:lnSpc>
                <a:spcPts val="2569"/>
              </a:lnSpc>
              <a:buFont typeface="Arial"/>
              <a:buChar char="•"/>
            </a:pPr>
            <a:r>
              <a:rPr lang="en-US" b="true" sz="203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Hierarchical clustering to identify customer segments.</a:t>
            </a:r>
          </a:p>
          <a:p>
            <a:pPr algn="l" marL="440324" indent="-220162" lvl="1">
              <a:lnSpc>
                <a:spcPts val="2569"/>
              </a:lnSpc>
              <a:buFont typeface="Arial"/>
              <a:buChar char="•"/>
            </a:pPr>
            <a:r>
              <a:rPr lang="en-US" b="true" sz="203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PCA analysis for data visualization.</a:t>
            </a:r>
          </a:p>
          <a:p>
            <a:pPr algn="l">
              <a:lnSpc>
                <a:spcPts val="2191"/>
              </a:lnSpc>
            </a:pPr>
          </a:p>
          <a:p>
            <a:pPr algn="l">
              <a:lnSpc>
                <a:spcPts val="1813"/>
              </a:lnSpc>
            </a:pPr>
          </a:p>
          <a:p>
            <a:pPr algn="l">
              <a:lnSpc>
                <a:spcPts val="181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007224" y="2871409"/>
            <a:ext cx="461907" cy="48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450">
                <a:solidFill>
                  <a:srgbClr val="BD303E"/>
                </a:solidFill>
                <a:latin typeface="Poppins Bold"/>
                <a:ea typeface="Poppins Bold"/>
                <a:cs typeface="Poppins Bold"/>
                <a:sym typeface="Poppins Bold"/>
              </a:rPr>
              <a:t>2.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292087" y="2219070"/>
            <a:ext cx="5852917" cy="8067930"/>
          </a:xfrm>
          <a:custGeom>
            <a:avLst/>
            <a:gdLst/>
            <a:ahLst/>
            <a:cxnLst/>
            <a:rect r="r" b="b" t="t" l="l"/>
            <a:pathLst>
              <a:path h="8067930" w="5852917">
                <a:moveTo>
                  <a:pt x="0" y="0"/>
                </a:moveTo>
                <a:lnTo>
                  <a:pt x="5852917" y="0"/>
                </a:lnTo>
                <a:lnTo>
                  <a:pt x="5852917" y="8067930"/>
                </a:lnTo>
                <a:lnTo>
                  <a:pt x="0" y="806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710485" y="2503513"/>
            <a:ext cx="1195095" cy="119509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7E9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077079" y="2871409"/>
            <a:ext cx="461907" cy="48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3450">
                <a:solidFill>
                  <a:srgbClr val="BD303E"/>
                </a:solidFill>
                <a:latin typeface="Poppins Bold"/>
                <a:ea typeface="Poppins Bold"/>
                <a:cs typeface="Poppins Bold"/>
                <a:sym typeface="Poppins Bold"/>
              </a:rPr>
              <a:t>3.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58745" y="3404377"/>
            <a:ext cx="4051518" cy="415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2850">
                <a:solidFill>
                  <a:srgbClr val="BD303E"/>
                </a:solidFill>
                <a:latin typeface="Poppins Bold"/>
                <a:ea typeface="Poppins Bold"/>
                <a:cs typeface="Poppins Bold"/>
                <a:sym typeface="Poppins Bold"/>
              </a:rPr>
              <a:t>LIMITATIONS: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77079" y="4109812"/>
            <a:ext cx="4536962" cy="173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Small sample size limits generalizability.</a:t>
            </a:r>
          </a:p>
          <a:p>
            <a:pPr algn="l" marL="469048" indent="-234524" lvl="1">
              <a:lnSpc>
                <a:spcPts val="2737"/>
              </a:lnSpc>
              <a:buFont typeface="Arial"/>
              <a:buChar char="•"/>
            </a:pPr>
            <a:r>
              <a:rPr lang="en-US" b="true" sz="217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Potential self-reporting bias in survey responses.</a:t>
            </a:r>
          </a:p>
          <a:p>
            <a:pPr algn="l">
              <a:lnSpc>
                <a:spcPts val="273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8137063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3"/>
                </a:lnTo>
                <a:lnTo>
                  <a:pt x="0" y="391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899871" y="6599616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8259" y="558525"/>
            <a:ext cx="8711098" cy="4978616"/>
          </a:xfrm>
          <a:custGeom>
            <a:avLst/>
            <a:gdLst/>
            <a:ahLst/>
            <a:cxnLst/>
            <a:rect r="r" b="b" t="t" l="l"/>
            <a:pathLst>
              <a:path h="4978616" w="8711098">
                <a:moveTo>
                  <a:pt x="0" y="0"/>
                </a:moveTo>
                <a:lnTo>
                  <a:pt x="8711098" y="0"/>
                </a:lnTo>
                <a:lnTo>
                  <a:pt x="8711098" y="4978617"/>
                </a:lnTo>
                <a:lnTo>
                  <a:pt x="0" y="497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00" r="0" b="-26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75540" y="3047833"/>
            <a:ext cx="8496543" cy="4881586"/>
          </a:xfrm>
          <a:custGeom>
            <a:avLst/>
            <a:gdLst/>
            <a:ahLst/>
            <a:cxnLst/>
            <a:rect r="r" b="b" t="t" l="l"/>
            <a:pathLst>
              <a:path h="4881586" w="8496543">
                <a:moveTo>
                  <a:pt x="0" y="0"/>
                </a:moveTo>
                <a:lnTo>
                  <a:pt x="8496543" y="0"/>
                </a:lnTo>
                <a:lnTo>
                  <a:pt x="8496543" y="4881586"/>
                </a:lnTo>
                <a:lnTo>
                  <a:pt x="0" y="48815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019" r="0" b="-10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5540" y="1363678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07826" y="1109992"/>
            <a:ext cx="38056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Dendogram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7588" y="6345930"/>
            <a:ext cx="32995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Scree plot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BB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182" y="8331859"/>
            <a:ext cx="19684365" cy="3910283"/>
          </a:xfrm>
          <a:custGeom>
            <a:avLst/>
            <a:gdLst/>
            <a:ahLst/>
            <a:cxnLst/>
            <a:rect r="r" b="b" t="t" l="l"/>
            <a:pathLst>
              <a:path h="3910283" w="19684365">
                <a:moveTo>
                  <a:pt x="0" y="0"/>
                </a:moveTo>
                <a:lnTo>
                  <a:pt x="19684364" y="0"/>
                </a:lnTo>
                <a:lnTo>
                  <a:pt x="19684364" y="3910282"/>
                </a:lnTo>
                <a:lnTo>
                  <a:pt x="0" y="391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55804" y="1733880"/>
            <a:ext cx="28368113" cy="6553805"/>
            <a:chOff x="0" y="0"/>
            <a:chExt cx="2295958" cy="5304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5958" cy="530429"/>
            </a:xfrm>
            <a:custGeom>
              <a:avLst/>
              <a:gdLst/>
              <a:ahLst/>
              <a:cxnLst/>
              <a:rect r="r" b="b" t="t" l="l"/>
              <a:pathLst>
                <a:path h="530429" w="2295958">
                  <a:moveTo>
                    <a:pt x="2092758" y="0"/>
                  </a:moveTo>
                  <a:cubicBezTo>
                    <a:pt x="2204982" y="0"/>
                    <a:pt x="2295958" y="118741"/>
                    <a:pt x="2295958" y="265214"/>
                  </a:cubicBezTo>
                  <a:cubicBezTo>
                    <a:pt x="2295958" y="411688"/>
                    <a:pt x="2204982" y="530429"/>
                    <a:pt x="2092758" y="530429"/>
                  </a:cubicBezTo>
                  <a:lnTo>
                    <a:pt x="203200" y="530429"/>
                  </a:lnTo>
                  <a:cubicBezTo>
                    <a:pt x="90976" y="530429"/>
                    <a:pt x="0" y="411688"/>
                    <a:pt x="0" y="265214"/>
                  </a:cubicBezTo>
                  <a:cubicBezTo>
                    <a:pt x="0" y="11874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95958" cy="568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46655" y="1282149"/>
            <a:ext cx="5812645" cy="6406723"/>
          </a:xfrm>
          <a:custGeom>
            <a:avLst/>
            <a:gdLst/>
            <a:ahLst/>
            <a:cxnLst/>
            <a:rect r="r" b="b" t="t" l="l"/>
            <a:pathLst>
              <a:path h="6406723" w="5812645">
                <a:moveTo>
                  <a:pt x="0" y="0"/>
                </a:moveTo>
                <a:lnTo>
                  <a:pt x="5812645" y="0"/>
                </a:lnTo>
                <a:lnTo>
                  <a:pt x="5812645" y="6406724"/>
                </a:lnTo>
                <a:lnTo>
                  <a:pt x="0" y="640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44641" y="632971"/>
            <a:ext cx="1267668" cy="1298357"/>
          </a:xfrm>
          <a:custGeom>
            <a:avLst/>
            <a:gdLst/>
            <a:ahLst/>
            <a:cxnLst/>
            <a:rect r="r" b="b" t="t" l="l"/>
            <a:pathLst>
              <a:path h="1298357" w="1267668">
                <a:moveTo>
                  <a:pt x="0" y="0"/>
                </a:moveTo>
                <a:lnTo>
                  <a:pt x="1267668" y="0"/>
                </a:lnTo>
                <a:lnTo>
                  <a:pt x="1267668" y="1298357"/>
                </a:lnTo>
                <a:lnTo>
                  <a:pt x="0" y="1298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01700" y="1931328"/>
            <a:ext cx="7315200" cy="412311"/>
          </a:xfrm>
          <a:custGeom>
            <a:avLst/>
            <a:gdLst/>
            <a:ahLst/>
            <a:cxnLst/>
            <a:rect r="r" b="b" t="t" l="l"/>
            <a:pathLst>
              <a:path h="412311" w="7315200">
                <a:moveTo>
                  <a:pt x="0" y="0"/>
                </a:moveTo>
                <a:lnTo>
                  <a:pt x="7315200" y="0"/>
                </a:lnTo>
                <a:lnTo>
                  <a:pt x="7315200" y="412311"/>
                </a:lnTo>
                <a:lnTo>
                  <a:pt x="0" y="412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44641" y="5770110"/>
            <a:ext cx="829318" cy="474973"/>
          </a:xfrm>
          <a:custGeom>
            <a:avLst/>
            <a:gdLst/>
            <a:ahLst/>
            <a:cxnLst/>
            <a:rect r="r" b="b" t="t" l="l"/>
            <a:pathLst>
              <a:path h="474973" w="829318">
                <a:moveTo>
                  <a:pt x="0" y="0"/>
                </a:moveTo>
                <a:lnTo>
                  <a:pt x="829318" y="0"/>
                </a:lnTo>
                <a:lnTo>
                  <a:pt x="829318" y="474973"/>
                </a:lnTo>
                <a:lnTo>
                  <a:pt x="0" y="474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0668" y="395709"/>
            <a:ext cx="13123651" cy="72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2"/>
              </a:lnSpc>
            </a:pPr>
            <a:r>
              <a:rPr lang="en-US" sz="537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Findings – Segmentation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668" y="2020080"/>
            <a:ext cx="8843332" cy="626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79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Segments Identified</a:t>
            </a:r>
          </a:p>
          <a:p>
            <a:pPr algn="l" marL="535358" indent="-267679" lvl="1">
              <a:lnSpc>
                <a:spcPts val="3124"/>
              </a:lnSpc>
              <a:buAutoNum type="arabicPeriod" startAt="1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Casual Participants (72%):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Limited interaction with gamification features.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Motivated by straightforward, low-effort rewards.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Represent the largest group, requiring basic engagement strategies.</a:t>
            </a:r>
          </a:p>
          <a:p>
            <a:pPr algn="l" marL="535358" indent="-267679" lvl="1">
              <a:lnSpc>
                <a:spcPts val="3124"/>
              </a:lnSpc>
              <a:buAutoNum type="arabicPeriod" startAt="1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Engaged Enthusiasts (27%):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Highly engaged with gamified campaigns.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Strong preference for personalized experiences and advanced gamification elements.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Significant impact on purchase intent, making them a valuable target.</a:t>
            </a:r>
          </a:p>
          <a:p>
            <a:pPr algn="l" marL="535358" indent="-267679" lvl="1">
              <a:lnSpc>
                <a:spcPts val="3124"/>
              </a:lnSpc>
              <a:buAutoNum type="arabicPeriod" startAt="1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Outlier (1%):</a:t>
            </a:r>
          </a:p>
          <a:p>
            <a:pPr algn="l" marL="1070716" indent="-356905" lvl="2">
              <a:lnSpc>
                <a:spcPts val="3124"/>
              </a:lnSpc>
              <a:buFont typeface="Arial"/>
              <a:buChar char="⚬"/>
            </a:pPr>
            <a:r>
              <a:rPr lang="en-US" b="true" sz="2479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Extremely engaged but negligible in size.</a:t>
            </a:r>
          </a:p>
          <a:p>
            <a:pPr algn="l">
              <a:lnSpc>
                <a:spcPts val="3124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78573" y="8331859"/>
            <a:ext cx="14930854" cy="1979503"/>
          </a:xfrm>
          <a:custGeom>
            <a:avLst/>
            <a:gdLst/>
            <a:ahLst/>
            <a:cxnLst/>
            <a:rect r="r" b="b" t="t" l="l"/>
            <a:pathLst>
              <a:path h="1979503" w="14930854">
                <a:moveTo>
                  <a:pt x="0" y="0"/>
                </a:moveTo>
                <a:lnTo>
                  <a:pt x="14930854" y="0"/>
                </a:lnTo>
                <a:lnTo>
                  <a:pt x="14930854" y="1979503"/>
                </a:lnTo>
                <a:lnTo>
                  <a:pt x="0" y="1979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13" r="0" b="-91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DAGY1AJII6I</dc:identifier>
  <dcterms:modified xsi:type="dcterms:W3CDTF">2011-08-01T06:04:30Z</dcterms:modified>
  <cp:revision>1</cp:revision>
  <dc:title>The Role of Gamification in Digital Marketing Strategies</dc:title>
</cp:coreProperties>
</file>